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0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Cardo" panose="020B0604020202020204" charset="-79"/>
      <p:regular r:id="rId18"/>
    </p:embeddedFont>
    <p:embeddedFont>
      <p:font typeface="Cardo Bold" panose="020B0604020202020204" charset="-79"/>
      <p:regular r:id="rId19"/>
    </p:embeddedFont>
    <p:embeddedFont>
      <p:font typeface="Gill Sans MT" panose="020B0502020104020203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30" d="100"/>
          <a:sy n="30" d="100"/>
        </p:scale>
        <p:origin x="1716" y="8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2400300" y="3580116"/>
            <a:ext cx="13487400" cy="246888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57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42791" y="6528816"/>
            <a:ext cx="10202418" cy="1859841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56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112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979668" y="1405890"/>
            <a:ext cx="1947912" cy="74752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46705" y="1405890"/>
            <a:ext cx="9297734" cy="74752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56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2400300" y="3580116"/>
            <a:ext cx="13487400" cy="246888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57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42791" y="6528698"/>
            <a:ext cx="10202418" cy="1897623"/>
          </a:xfrm>
        </p:spPr>
        <p:txBody>
          <a:bodyPr anchor="t" anchorCtr="1">
            <a:normAutofit/>
          </a:bodyPr>
          <a:lstStyle>
            <a:lvl1pPr marL="0" indent="0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834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72868" y="3957066"/>
            <a:ext cx="6407657" cy="46529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507473" y="3957066"/>
            <a:ext cx="6405371" cy="46529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883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5154" y="3470150"/>
            <a:ext cx="6405372" cy="1056131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850" b="0" cap="all" spc="15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685800" indent="0">
              <a:buNone/>
              <a:defRPr sz="285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75154" y="4714875"/>
            <a:ext cx="6405372" cy="38951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507474" y="4714875"/>
            <a:ext cx="6380226" cy="3895164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07474" y="3470150"/>
            <a:ext cx="6405372" cy="1056131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850" b="0" cap="all" spc="15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685800" indent="0">
              <a:buNone/>
              <a:defRPr sz="285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204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342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46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207008" y="3365743"/>
            <a:ext cx="6729984" cy="1712246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33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04120" y="1207008"/>
            <a:ext cx="7223760" cy="7872984"/>
          </a:xfrm>
        </p:spPr>
        <p:txBody>
          <a:bodyPr>
            <a:normAutofit/>
          </a:bodyPr>
          <a:lstStyle>
            <a:lvl1pPr>
              <a:defRPr sz="285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4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3352" y="5324877"/>
            <a:ext cx="5692140" cy="3291054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2250">
                <a:solidFill>
                  <a:srgbClr val="FFFFFF"/>
                </a:solidFill>
              </a:defRPr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1207009" y="9354312"/>
            <a:ext cx="7687196" cy="48006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447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91439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212785" y="3365742"/>
            <a:ext cx="6742497" cy="170196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33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3999" y="0"/>
            <a:ext cx="9153146" cy="10287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48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3352" y="5324878"/>
            <a:ext cx="5692140" cy="329105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2250">
                <a:solidFill>
                  <a:srgbClr val="FFFFFF"/>
                </a:solidFill>
              </a:defRPr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207009" y="9354312"/>
            <a:ext cx="7687196" cy="48006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44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346704" y="1447038"/>
            <a:ext cx="11594592" cy="178308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6704" y="3957067"/>
            <a:ext cx="11594592" cy="4652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732144" y="9358224"/>
            <a:ext cx="4130619" cy="4859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00301" y="9354312"/>
            <a:ext cx="8851784" cy="4800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75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138383" y="9326880"/>
            <a:ext cx="548640" cy="54864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650" spc="0" baseline="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5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ctr" defTabSz="1371600" rtl="0" eaLnBrk="1" latinLnBrk="0" hangingPunct="1">
        <a:lnSpc>
          <a:spcPct val="90000"/>
        </a:lnSpc>
        <a:spcBef>
          <a:spcPct val="0"/>
        </a:spcBef>
        <a:buNone/>
        <a:defRPr sz="4200" kern="1200" cap="all" spc="3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100000"/>
        </a:lnSpc>
        <a:spcBef>
          <a:spcPts val="1500"/>
        </a:spcBef>
        <a:buClr>
          <a:schemeClr val="accent2"/>
        </a:buClr>
        <a:buFont typeface="Arial" panose="020B0604020202020204" pitchFamily="34" charset="0"/>
        <a:buChar char="•"/>
        <a:defRPr sz="27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342900" algn="l" defTabSz="1371600" rtl="0" eaLnBrk="1" latinLnBrk="0" hangingPunct="1">
        <a:lnSpc>
          <a:spcPct val="100000"/>
        </a:lnSpc>
        <a:spcBef>
          <a:spcPts val="1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028700" indent="-342900" algn="l" defTabSz="1371600" rtl="0" eaLnBrk="1" latinLnBrk="0" hangingPunct="1">
        <a:lnSpc>
          <a:spcPct val="100000"/>
        </a:lnSpc>
        <a:spcBef>
          <a:spcPts val="1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371600" indent="-342900" algn="l" defTabSz="1371600" rtl="0" eaLnBrk="1" latinLnBrk="0" hangingPunct="1">
        <a:lnSpc>
          <a:spcPct val="100000"/>
        </a:lnSpc>
        <a:spcBef>
          <a:spcPts val="1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714500" indent="-342900" algn="l" defTabSz="1371600" rtl="0" eaLnBrk="1" latinLnBrk="0" hangingPunct="1">
        <a:lnSpc>
          <a:spcPct val="100000"/>
        </a:lnSpc>
        <a:spcBef>
          <a:spcPts val="1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969295" indent="-342900" algn="l" defTabSz="1371600" rtl="0" eaLnBrk="1" latinLnBrk="0" hangingPunct="1">
        <a:lnSpc>
          <a:spcPct val="100000"/>
        </a:lnSpc>
        <a:spcBef>
          <a:spcPts val="1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6470" indent="-342900" algn="l" defTabSz="1371600" rtl="0" eaLnBrk="1" latinLnBrk="0" hangingPunct="1">
        <a:lnSpc>
          <a:spcPct val="100000"/>
        </a:lnSpc>
        <a:spcBef>
          <a:spcPts val="1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2486025" indent="-342900" algn="l" defTabSz="1371600" rtl="0" eaLnBrk="1" latinLnBrk="0" hangingPunct="1">
        <a:lnSpc>
          <a:spcPct val="100000"/>
        </a:lnSpc>
        <a:spcBef>
          <a:spcPts val="1500"/>
        </a:spcBef>
        <a:buClr>
          <a:schemeClr val="accent2"/>
        </a:buClr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24163" indent="-342900" algn="l" defTabSz="1371600" rtl="0" eaLnBrk="1" latinLnBrk="0" hangingPunct="1">
        <a:lnSpc>
          <a:spcPct val="100000"/>
        </a:lnSpc>
        <a:spcBef>
          <a:spcPts val="1500"/>
        </a:spcBef>
        <a:buClr>
          <a:schemeClr val="accent2"/>
        </a:buClr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905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encilSketch/>
                      </a14:imgEffect>
                    </a14:imgLayer>
                  </a14:imgProps>
                </a:ext>
              </a:extLst>
            </a:blip>
            <a:stretch>
              <a:fillRect l="-6682" t="-22076" r="-3615" b="-16654"/>
            </a:stretch>
          </a:blip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sp>
      <p:sp>
        <p:nvSpPr>
          <p:cNvPr id="3" name="TextBox 3"/>
          <p:cNvSpPr txBox="1"/>
          <p:nvPr/>
        </p:nvSpPr>
        <p:spPr>
          <a:xfrm>
            <a:off x="1520243" y="2628900"/>
            <a:ext cx="15119327" cy="203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39"/>
              </a:lnSpc>
            </a:pPr>
            <a:r>
              <a:rPr lang="en-US" sz="6699" b="1" spc="-167" dirty="0">
                <a:solidFill>
                  <a:srgbClr val="0D0D0D"/>
                </a:solidFill>
                <a:latin typeface="Cardo Bold"/>
                <a:ea typeface="Cardo Bold"/>
                <a:cs typeface="Cardo Bold"/>
                <a:sym typeface="Cardo Bold"/>
              </a:rPr>
              <a:t>HOUSING DATASET  ANALYSIS</a:t>
            </a:r>
          </a:p>
          <a:p>
            <a:pPr algn="ctr">
              <a:lnSpc>
                <a:spcPts val="8039"/>
              </a:lnSpc>
            </a:pPr>
            <a:r>
              <a:rPr lang="en-US" sz="6699" b="1" spc="-167" dirty="0">
                <a:solidFill>
                  <a:srgbClr val="0D0D0D"/>
                </a:solidFill>
                <a:latin typeface="Cardo Bold"/>
                <a:ea typeface="Cardo Bold"/>
                <a:cs typeface="Cardo Bold"/>
                <a:sym typeface="Cardo Bold"/>
              </a:rPr>
              <a:t> USING PYTHON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776652" y="7440927"/>
            <a:ext cx="4862918" cy="346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5"/>
              </a:lnSpc>
            </a:pPr>
            <a:r>
              <a:rPr lang="en-US" sz="4479" b="1" spc="-111" dirty="0">
                <a:solidFill>
                  <a:srgbClr val="0D0D0D"/>
                </a:solidFill>
                <a:latin typeface="Cardo Bold"/>
                <a:ea typeface="Cardo Bold"/>
                <a:cs typeface="Cardo Bold"/>
                <a:sym typeface="Cardo Bold"/>
              </a:rPr>
              <a:t>KIRAN M</a:t>
            </a:r>
          </a:p>
          <a:p>
            <a:pPr algn="ctr">
              <a:lnSpc>
                <a:spcPts val="5375"/>
              </a:lnSpc>
            </a:pPr>
            <a:r>
              <a:rPr lang="en-US" sz="4479" b="1" spc="-111" dirty="0">
                <a:solidFill>
                  <a:srgbClr val="0D0D0D"/>
                </a:solidFill>
                <a:latin typeface="Cardo Bold"/>
                <a:ea typeface="Cardo Bold"/>
                <a:cs typeface="Cardo Bold"/>
                <a:sym typeface="Cardo Bold"/>
              </a:rPr>
              <a:t>DA&amp;DS</a:t>
            </a:r>
          </a:p>
          <a:p>
            <a:pPr algn="ctr">
              <a:lnSpc>
                <a:spcPts val="5375"/>
              </a:lnSpc>
            </a:pPr>
            <a:r>
              <a:rPr lang="en-US" sz="4479" b="1" spc="-111" dirty="0">
                <a:solidFill>
                  <a:srgbClr val="0D0D0D"/>
                </a:solidFill>
                <a:latin typeface="Cardo Bold"/>
                <a:ea typeface="Cardo Bold"/>
                <a:cs typeface="Cardo Bold"/>
                <a:sym typeface="Cardo Bold"/>
              </a:rPr>
              <a:t>2025 MAY BATCH</a:t>
            </a:r>
          </a:p>
          <a:p>
            <a:pPr algn="ctr">
              <a:lnSpc>
                <a:spcPts val="5375"/>
              </a:lnSpc>
              <a:spcBef>
                <a:spcPct val="0"/>
              </a:spcBef>
            </a:pPr>
            <a:endParaRPr lang="en-US" sz="4479" b="1" spc="-111" dirty="0">
              <a:solidFill>
                <a:srgbClr val="0D0D0D"/>
              </a:solidFill>
              <a:latin typeface="Cardo Bold"/>
              <a:ea typeface="Cardo Bold"/>
              <a:cs typeface="Cardo Bold"/>
              <a:sym typeface="Cardo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88231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31195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28074" y="473948"/>
            <a:ext cx="15812639" cy="994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699"/>
              </a:lnSpc>
            </a:pPr>
            <a:r>
              <a:rPr lang="en-US" sz="6000" spc="-174" dirty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RELATIONSHIP BETWEEN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9FE2A5-E324-CBCF-C816-21C198B0D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139" y="5283970"/>
            <a:ext cx="10408185" cy="11875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CFB2C6-E229-DBBF-A046-DF6ED7DBBA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907" y="6969598"/>
            <a:ext cx="10408185" cy="1905098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B55D3A22-1DC9-470C-329C-6078BB47C2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2250889"/>
            <a:ext cx="14249399" cy="1637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79350" rIns="91440" bIns="7935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Variables: Price,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sqft_living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bedrooms, renovations, city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Analysis: Correlation and group differences.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Result: Living area, renovation, and city location most strongly impact price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kGroteskNeue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19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4724400" y="681829"/>
            <a:ext cx="12530878" cy="734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5"/>
              </a:lnSpc>
            </a:pPr>
            <a:r>
              <a:rPr lang="en-US" sz="6000" spc="-114" dirty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DATA VISUALIZATION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400" y="1943100"/>
            <a:ext cx="18288000" cy="37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Purpose: Communicate trends and discoveries.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Types Used: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Histograms (price, area)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Scatter plots (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sqft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vs. price)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Boxplots (condition vs. price)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Heatmaps (feature correlations)</a:t>
            </a:r>
          </a:p>
          <a:p>
            <a:pPr>
              <a:lnSpc>
                <a:spcPts val="7699"/>
              </a:lnSpc>
              <a:spcBef>
                <a:spcPct val="0"/>
              </a:spcBef>
            </a:pPr>
            <a:endParaRPr lang="en-US" sz="2400" spc="-174" dirty="0">
              <a:solidFill>
                <a:srgbClr val="0D0D0D"/>
              </a:solidFill>
              <a:latin typeface="Arial" panose="020B0604020202020204" pitchFamily="34" charset="0"/>
              <a:ea typeface="Cardo"/>
              <a:cs typeface="Arial" panose="020B0604020202020204" pitchFamily="34" charset="0"/>
              <a:sym typeface="Cardo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58F8C27-9B16-AE4D-B7E5-663F92738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878" y="5632237"/>
            <a:ext cx="8611043" cy="462938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-1403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31195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609600" y="495300"/>
            <a:ext cx="12864340" cy="994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699"/>
              </a:lnSpc>
            </a:pPr>
            <a:r>
              <a:rPr lang="en-US" sz="6000" spc="-174" dirty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UNIVARIATE 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66800" y="1790700"/>
            <a:ext cx="18288000" cy="4944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2800" spc="-174" dirty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•Price: Right-skewed (luxury homes drive high values)</a:t>
            </a:r>
          </a:p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2800" spc="-174" dirty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•Bedrooms: Most homes have 3</a:t>
            </a:r>
          </a:p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2800" spc="-174" dirty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•Bathrooms: Most homes have 2 to 3</a:t>
            </a:r>
          </a:p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2800" spc="-174" dirty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•Condition: Most rated as average</a:t>
            </a:r>
          </a:p>
          <a:p>
            <a:pPr>
              <a:lnSpc>
                <a:spcPts val="7699"/>
              </a:lnSpc>
              <a:spcBef>
                <a:spcPct val="0"/>
              </a:spcBef>
            </a:pPr>
            <a:endParaRPr lang="en-US" sz="2800" spc="-174" dirty="0">
              <a:solidFill>
                <a:srgbClr val="0D0D0D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71B91A-BAA9-262F-82CF-4E47C4BF0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650" y="6022281"/>
            <a:ext cx="7525137" cy="37593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FFE036-1785-0ADC-4EB3-BD2FCA0C3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577" y="1851570"/>
            <a:ext cx="7741048" cy="38546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E09A3C-5FD1-1340-7CD6-32994FB834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86" y="5715319"/>
            <a:ext cx="9334980" cy="462938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074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19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953000" y="727075"/>
            <a:ext cx="12530878" cy="734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5"/>
              </a:lnSpc>
            </a:pPr>
            <a:r>
              <a:rPr lang="en-US" sz="6000" spc="-114" dirty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BIVARIATE 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09800" y="1943100"/>
            <a:ext cx="13368239" cy="4944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2400" spc="-174" dirty="0">
                <a:solidFill>
                  <a:srgbClr val="0D0D0D"/>
                </a:solidFill>
                <a:latin typeface="Arial" panose="020B0604020202020204" pitchFamily="34" charset="0"/>
                <a:ea typeface="Cardo"/>
                <a:cs typeface="Arial" panose="020B0604020202020204" pitchFamily="34" charset="0"/>
                <a:sym typeface="Cardo"/>
              </a:rPr>
              <a:t>•Scatter plot: `</a:t>
            </a:r>
            <a:r>
              <a:rPr lang="en-US" sz="2400" spc="-174" dirty="0" err="1">
                <a:solidFill>
                  <a:srgbClr val="0D0D0D"/>
                </a:solidFill>
                <a:latin typeface="Arial" panose="020B0604020202020204" pitchFamily="34" charset="0"/>
                <a:ea typeface="Cardo"/>
                <a:cs typeface="Arial" panose="020B0604020202020204" pitchFamily="34" charset="0"/>
                <a:sym typeface="Cardo"/>
              </a:rPr>
              <a:t>sqft_living</a:t>
            </a:r>
            <a:r>
              <a:rPr lang="en-US" sz="2400" spc="-174" dirty="0">
                <a:solidFill>
                  <a:srgbClr val="0D0D0D"/>
                </a:solidFill>
                <a:latin typeface="Arial" panose="020B0604020202020204" pitchFamily="34" charset="0"/>
                <a:ea typeface="Cardo"/>
                <a:cs typeface="Arial" panose="020B0604020202020204" pitchFamily="34" charset="0"/>
                <a:sym typeface="Cardo"/>
              </a:rPr>
              <a:t>` vs. `price`</a:t>
            </a:r>
          </a:p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2400" spc="-174" dirty="0">
                <a:solidFill>
                  <a:srgbClr val="0D0D0D"/>
                </a:solidFill>
                <a:latin typeface="Arial" panose="020B0604020202020204" pitchFamily="34" charset="0"/>
                <a:ea typeface="Cardo"/>
                <a:cs typeface="Arial" panose="020B0604020202020204" pitchFamily="34" charset="0"/>
                <a:sym typeface="Cardo"/>
              </a:rPr>
              <a:t>•Boxplot: `condition` vs. `price`</a:t>
            </a:r>
          </a:p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2400" spc="-174" dirty="0">
                <a:solidFill>
                  <a:srgbClr val="0D0D0D"/>
                </a:solidFill>
                <a:latin typeface="Arial" panose="020B0604020202020204" pitchFamily="34" charset="0"/>
                <a:ea typeface="Cardo"/>
                <a:cs typeface="Arial" panose="020B0604020202020204" pitchFamily="34" charset="0"/>
                <a:sym typeface="Cardo"/>
              </a:rPr>
              <a:t>•Stacked bar: bedrooms vs. bathrooms</a:t>
            </a:r>
          </a:p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2400" spc="-174" dirty="0">
                <a:solidFill>
                  <a:srgbClr val="0D0D0D"/>
                </a:solidFill>
                <a:latin typeface="Arial" panose="020B0604020202020204" pitchFamily="34" charset="0"/>
                <a:ea typeface="Cardo"/>
                <a:cs typeface="Arial" panose="020B0604020202020204" pitchFamily="34" charset="0"/>
                <a:sym typeface="Cardo"/>
              </a:rPr>
              <a:t>•Line plot: `</a:t>
            </a:r>
            <a:r>
              <a:rPr lang="en-US" sz="2400" spc="-174" dirty="0" err="1">
                <a:solidFill>
                  <a:srgbClr val="0D0D0D"/>
                </a:solidFill>
                <a:latin typeface="Arial" panose="020B0604020202020204" pitchFamily="34" charset="0"/>
                <a:ea typeface="Cardo"/>
                <a:cs typeface="Arial" panose="020B0604020202020204" pitchFamily="34" charset="0"/>
                <a:sym typeface="Cardo"/>
              </a:rPr>
              <a:t>yr_built</a:t>
            </a:r>
            <a:r>
              <a:rPr lang="en-US" sz="2400" spc="-174" dirty="0">
                <a:solidFill>
                  <a:srgbClr val="0D0D0D"/>
                </a:solidFill>
                <a:latin typeface="Arial" panose="020B0604020202020204" pitchFamily="34" charset="0"/>
                <a:ea typeface="Cardo"/>
                <a:cs typeface="Arial" panose="020B0604020202020204" pitchFamily="34" charset="0"/>
                <a:sym typeface="Cardo"/>
              </a:rPr>
              <a:t>` vs. `price`</a:t>
            </a:r>
          </a:p>
          <a:p>
            <a:pPr>
              <a:lnSpc>
                <a:spcPts val="7699"/>
              </a:lnSpc>
              <a:spcBef>
                <a:spcPct val="0"/>
              </a:spcBef>
            </a:pPr>
            <a:endParaRPr lang="en-US" sz="2400" spc="-174" dirty="0">
              <a:solidFill>
                <a:srgbClr val="0D0D0D"/>
              </a:solidFill>
              <a:latin typeface="Arial" panose="020B0604020202020204" pitchFamily="34" charset="0"/>
              <a:ea typeface="Cardo"/>
              <a:cs typeface="Arial" panose="020B0604020202020204" pitchFamily="34" charset="0"/>
              <a:sym typeface="Card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BB2A01-F6FF-DD04-8EEE-A13DA09FA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583" y="1590488"/>
            <a:ext cx="8846005" cy="42839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492523-84AE-1591-70FF-642C03C50C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580" y="5874446"/>
            <a:ext cx="7963309" cy="44125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2572B9-24F6-E71A-9629-BD6A88C8DE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821" y="6153399"/>
            <a:ext cx="5988358" cy="385464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3119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86000" y="169052"/>
            <a:ext cx="11614518" cy="994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699"/>
              </a:lnSpc>
            </a:pPr>
            <a:r>
              <a:rPr lang="en-US" sz="6000" spc="-174" dirty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MULTIVARIATE 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86000" y="1904910"/>
            <a:ext cx="12293997" cy="3872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2400" spc="-174" dirty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•</a:t>
            </a:r>
            <a:r>
              <a:rPr lang="en-US" sz="2400" spc="-174" dirty="0" err="1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Pairplot</a:t>
            </a:r>
            <a:r>
              <a:rPr lang="en-US" sz="2400" spc="-174" dirty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: `price`, `</a:t>
            </a:r>
            <a:r>
              <a:rPr lang="en-US" sz="2400" spc="-174" dirty="0" err="1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sqft_living</a:t>
            </a:r>
            <a:r>
              <a:rPr lang="en-US" sz="2400" spc="-174" dirty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`, `bathrooms`, `bedrooms`</a:t>
            </a:r>
          </a:p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2400" spc="-174" dirty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•Heatmap: Correlation among numerical features</a:t>
            </a:r>
          </a:p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2400" spc="-174" dirty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•City-level </a:t>
            </a:r>
            <a:r>
              <a:rPr lang="en-US" sz="2400" spc="-174" dirty="0" err="1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countplot</a:t>
            </a:r>
            <a:r>
              <a:rPr lang="en-US" sz="2400" spc="-174" dirty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 for top 10 cities</a:t>
            </a:r>
          </a:p>
          <a:p>
            <a:pPr>
              <a:lnSpc>
                <a:spcPts val="7699"/>
              </a:lnSpc>
              <a:spcBef>
                <a:spcPct val="0"/>
              </a:spcBef>
            </a:pPr>
            <a:endParaRPr lang="en-US" sz="2400" spc="-174" dirty="0">
              <a:solidFill>
                <a:srgbClr val="0D0D0D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36DE5B-5F4E-53ED-72FA-4CD7B282C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003" y="4991100"/>
            <a:ext cx="11074797" cy="480719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r="-3119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82374" y="509018"/>
            <a:ext cx="16573542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96"/>
              </a:lnSpc>
            </a:pPr>
            <a:r>
              <a:rPr lang="en-US" sz="6000" spc="-181" dirty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CONCLUTION ANDRECOMENTATION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46279" y="2052399"/>
            <a:ext cx="13288921" cy="5631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400" spc="-107" dirty="0">
                <a:solidFill>
                  <a:srgbClr val="0D0D0D"/>
                </a:solidFill>
                <a:latin typeface="Arial" panose="020B0604020202020204" pitchFamily="34" charset="0"/>
                <a:ea typeface="Cardo"/>
                <a:cs typeface="Arial" panose="020B0604020202020204" pitchFamily="34" charset="0"/>
                <a:sym typeface="Cardo"/>
              </a:rPr>
              <a:t>•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Key Insights:</a:t>
            </a:r>
          </a:p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Size, location, and renovation are primary drivers of housing value.</a:t>
            </a:r>
          </a:p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Data-driven pricing strategies recommended for investment success.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Action Items:</a:t>
            </a:r>
          </a:p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Renovate and upgrade for increased value.</a:t>
            </a:r>
          </a:p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Prioritize properties in prime locations.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Future Work: Further modeling and time-trend analysis.</a:t>
            </a:r>
          </a:p>
          <a:p>
            <a:pPr>
              <a:lnSpc>
                <a:spcPts val="4730"/>
              </a:lnSpc>
              <a:spcBef>
                <a:spcPct val="0"/>
              </a:spcBef>
            </a:pPr>
            <a:endParaRPr lang="en-US" sz="2400" spc="-107" dirty="0">
              <a:solidFill>
                <a:srgbClr val="0D0D0D"/>
              </a:solidFill>
              <a:latin typeface="Arial" panose="020B0604020202020204" pitchFamily="34" charset="0"/>
              <a:ea typeface="Cardo"/>
              <a:cs typeface="Arial" panose="020B0604020202020204" pitchFamily="34" charset="0"/>
              <a:sym typeface="Card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82" t="-22076" r="-3615" b="-1665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763514" y="3486150"/>
            <a:ext cx="10760972" cy="169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99"/>
              </a:lnSpc>
            </a:pPr>
            <a:r>
              <a:rPr lang="en-US" sz="10999" spc="-274" dirty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Thank You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15597" r="-1559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1922744" y="3300178"/>
            <a:ext cx="14231656" cy="4469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Brief outline of the analysis process for a housing dataset.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Problem Statement: What factors most influence property prices?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Objective: Leverage data analytics to enhance housing market decisions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ts val="3499"/>
              </a:lnSpc>
            </a:pPr>
            <a:endParaRPr lang="en-US" sz="2400" b="1" spc="99" dirty="0">
              <a:solidFill>
                <a:srgbClr val="312E2D"/>
              </a:solidFill>
              <a:latin typeface="Arial" panose="020B0604020202020204" pitchFamily="34" charset="0"/>
              <a:ea typeface="Cardo" panose="020B0604020202020204" charset="-79"/>
              <a:cs typeface="Arial" panose="020B0604020202020204" pitchFamily="34" charset="0"/>
              <a:sym typeface="Didact Gothic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791200" y="955458"/>
            <a:ext cx="7507017" cy="98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000" spc="-174" dirty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597" r="-1559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990600" y="531430"/>
            <a:ext cx="13505783" cy="1134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365"/>
              </a:lnSpc>
            </a:pPr>
            <a:r>
              <a:rPr lang="en-US" sz="6000" spc="-212" dirty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DATA UNDERSTANDING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B0434D3-A7CA-436B-B2D1-451C8348A3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984642"/>
              </p:ext>
            </p:extLst>
          </p:nvPr>
        </p:nvGraphicFramePr>
        <p:xfrm>
          <a:off x="4343400" y="6819900"/>
          <a:ext cx="10439400" cy="2133600"/>
        </p:xfrm>
        <a:graphic>
          <a:graphicData uri="http://schemas.openxmlformats.org/drawingml/2006/table">
            <a:tbl>
              <a:tblPr/>
              <a:tblGrid>
                <a:gridCol w="2087880">
                  <a:extLst>
                    <a:ext uri="{9D8B030D-6E8A-4147-A177-3AD203B41FA5}">
                      <a16:colId xmlns:a16="http://schemas.microsoft.com/office/drawing/2014/main" val="4053839369"/>
                    </a:ext>
                  </a:extLst>
                </a:gridCol>
                <a:gridCol w="2087880">
                  <a:extLst>
                    <a:ext uri="{9D8B030D-6E8A-4147-A177-3AD203B41FA5}">
                      <a16:colId xmlns:a16="http://schemas.microsoft.com/office/drawing/2014/main" val="3714743547"/>
                    </a:ext>
                  </a:extLst>
                </a:gridCol>
                <a:gridCol w="2087880">
                  <a:extLst>
                    <a:ext uri="{9D8B030D-6E8A-4147-A177-3AD203B41FA5}">
                      <a16:colId xmlns:a16="http://schemas.microsoft.com/office/drawing/2014/main" val="1021758267"/>
                    </a:ext>
                  </a:extLst>
                </a:gridCol>
                <a:gridCol w="2087880">
                  <a:extLst>
                    <a:ext uri="{9D8B030D-6E8A-4147-A177-3AD203B41FA5}">
                      <a16:colId xmlns:a16="http://schemas.microsoft.com/office/drawing/2014/main" val="1054083724"/>
                    </a:ext>
                  </a:extLst>
                </a:gridCol>
                <a:gridCol w="2087880">
                  <a:extLst>
                    <a:ext uri="{9D8B030D-6E8A-4147-A177-3AD203B41FA5}">
                      <a16:colId xmlns:a16="http://schemas.microsoft.com/office/drawing/2014/main" val="113034993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pPr algn="l" fontAlgn="t" latinLnBrk="0">
                        <a:buNone/>
                      </a:pPr>
                      <a:r>
                        <a:rPr lang="en-US" b="0">
                          <a:effectLst/>
                        </a:rPr>
                        <a:t>Price</a:t>
                      </a:r>
                    </a:p>
                  </a:txBody>
                  <a:tcPr>
                    <a:lnL w="9525" cap="flat" cmpd="sng" algn="ctr">
                      <a:solidFill>
                        <a:srgbClr val="30D9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0D9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0D9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0DA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 latinLnBrk="0">
                        <a:buNone/>
                      </a:pPr>
                      <a:r>
                        <a:rPr lang="en-US" b="0">
                          <a:effectLst/>
                        </a:rPr>
                        <a:t>Bedrooms</a:t>
                      </a:r>
                    </a:p>
                  </a:txBody>
                  <a:tcPr>
                    <a:lnL w="9525" cap="flat" cmpd="sng" algn="ctr">
                      <a:solidFill>
                        <a:srgbClr val="B0D9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0EC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0D9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0D5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 latinLnBrk="0">
                        <a:buNone/>
                      </a:pPr>
                      <a:r>
                        <a:rPr lang="en-US" b="0">
                          <a:effectLst/>
                        </a:rPr>
                        <a:t>Sqft Living</a:t>
                      </a:r>
                    </a:p>
                  </a:txBody>
                  <a:tcPr>
                    <a:lnL w="9525" cap="flat" cmpd="sng" algn="ctr">
                      <a:solidFill>
                        <a:srgbClr val="30EC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0E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0EC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0F0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 latinLnBrk="0">
                        <a:buNone/>
                      </a:pPr>
                      <a:r>
                        <a:rPr lang="en-US" b="0">
                          <a:effectLst/>
                        </a:rPr>
                        <a:t>City</a:t>
                      </a:r>
                    </a:p>
                  </a:txBody>
                  <a:tcPr>
                    <a:lnL w="9525" cap="flat" cmpd="sng" algn="ctr">
                      <a:solidFill>
                        <a:srgbClr val="30E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0D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0E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0D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 latinLnBrk="0">
                        <a:buNone/>
                      </a:pPr>
                      <a:r>
                        <a:rPr lang="en-US" b="0">
                          <a:effectLst/>
                        </a:rPr>
                        <a:t>Year Built</a:t>
                      </a:r>
                    </a:p>
                  </a:txBody>
                  <a:tcPr>
                    <a:lnL w="9525" cap="flat" cmpd="sng" algn="ctr">
                      <a:solidFill>
                        <a:srgbClr val="30D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0D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0D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0D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3291591"/>
                  </a:ext>
                </a:extLst>
              </a:tr>
              <a:tr h="1016000"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>
                          <a:effectLst/>
                        </a:rPr>
                        <a:t>313,000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30DA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0D5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0DA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0D9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B0D5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0F0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0D5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0E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dirty="0">
                          <a:effectLst/>
                        </a:rPr>
                        <a:t>1,340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30F0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0D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0F0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0EF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>
                          <a:effectLst/>
                        </a:rPr>
                        <a:t>SHORELINE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30D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0D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0D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0EF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>
                          <a:effectLst/>
                        </a:rPr>
                        <a:t>1955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B0D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0D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0D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0E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664181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dirty="0">
                          <a:effectLst/>
                        </a:rPr>
                        <a:t>461,000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30D9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0E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0D9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0D9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>
                          <a:effectLst/>
                        </a:rPr>
                        <a:t>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B0E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0EF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0E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0E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>
                          <a:effectLst/>
                        </a:rPr>
                        <a:t>3,650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30EF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0EF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0EF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0EF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dirty="0">
                          <a:effectLst/>
                        </a:rPr>
                        <a:t>SEATTLE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30EF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0E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0EF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0EF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dirty="0">
                          <a:effectLst/>
                        </a:rPr>
                        <a:t>1921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B0E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0E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0E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0E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0780762"/>
                  </a:ext>
                </a:extLst>
              </a:tr>
            </a:tbl>
          </a:graphicData>
        </a:graphic>
      </p:graphicFrame>
      <p:sp>
        <p:nvSpPr>
          <p:cNvPr id="11" name="Rectangle 2">
            <a:extLst>
              <a:ext uri="{FF2B5EF4-FFF2-40B4-BE49-F238E27FC236}">
                <a16:creationId xmlns:a16="http://schemas.microsoft.com/office/drawing/2014/main" id="{201ED4FF-B90A-370F-B1A6-6A2B6EF8A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2532819"/>
            <a:ext cx="13639800" cy="3810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19025" rIns="0" bIns="11902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Source: Real estate listings data.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Rows: 4,600+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Columns: 21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Key Attributes:</a:t>
            </a:r>
          </a:p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Price, bedrooms, bathrooms,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sqft_living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sqft_lot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city, year built, etc.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Sample Data Table: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295400" y="-1074295"/>
            <a:ext cx="18288000" cy="11361295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15597" r="-1559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031220" y="723900"/>
            <a:ext cx="9392849" cy="10098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000" spc="-174" dirty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DATA CLEANING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CCD2DE37-1492-883E-A3B2-8060DBFA4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" y="750387"/>
            <a:ext cx="9931400" cy="6242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19025" rIns="0" bIns="119025" numCol="1" anchor="ctr" anchorCtr="0" compatLnSpc="1">
            <a:prstTxWarp prst="textNoShape">
              <a:avLst/>
            </a:prstTxWarp>
            <a:spAutoFit/>
          </a:bodyPr>
          <a:lstStyle/>
          <a:p>
            <a:pPr marL="685800" marR="0" lvl="0" indent="-685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Why? Ensures reliability and accuracy in analysis.</a:t>
            </a: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Key Steps:</a:t>
            </a:r>
          </a:p>
          <a:p>
            <a:pPr marL="1028700" lvl="1" indent="-5715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Removed columns: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street</a:t>
            </a:r>
          </a:p>
          <a:p>
            <a:pPr marL="1028700" marR="0" lvl="1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Created new features: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property_age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price_per_sqft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28700" marR="0" lvl="1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Corrected datatypes for numeric/categorical fields</a:t>
            </a:r>
          </a:p>
          <a:p>
            <a:pPr marL="1028700" lvl="1" indent="-5715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Approach: Systematic transformation for consistency.</a:t>
            </a:r>
          </a:p>
          <a:p>
            <a:pPr marL="1028700" marR="0" lvl="1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19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4201326" y="1076325"/>
            <a:ext cx="13255814" cy="74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6000" spc="-120" dirty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HANDLING MISSING VALUES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FCEB10-E263-4639-E844-246974991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353" y="4120160"/>
            <a:ext cx="3816546" cy="46293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7FAD5C-6BB0-6429-6314-6FD5AF0E5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3929" y="8997401"/>
            <a:ext cx="6216970" cy="11303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5F40C0-4D78-DACF-A291-7BCB430730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583" y="4234466"/>
            <a:ext cx="4273770" cy="4515082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3A3322D8-8F54-C5B0-EFD6-93B9C098C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224" y="2516533"/>
            <a:ext cx="7060474" cy="4647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Method: Eliminated rows with missing key data (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sqft_living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city).</a:t>
            </a: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Proportion: Very few rows impacted.</a:t>
            </a: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Visuals: Bar chart of missing values by feature.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15597" r="-1559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334000" y="952500"/>
            <a:ext cx="12175998" cy="850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61"/>
              </a:lnSpc>
            </a:pPr>
            <a:r>
              <a:rPr lang="en-US" sz="6000" spc="-146" dirty="0">
                <a:solidFill>
                  <a:srgbClr val="0D0D0D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  <a:sym typeface="Cardo"/>
              </a:rPr>
              <a:t>OUTLIER HANDLING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43000" y="2258625"/>
            <a:ext cx="18288000" cy="2759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pc="-111" dirty="0">
                <a:solidFill>
                  <a:srgbClr val="0D0D0D"/>
                </a:solidFill>
                <a:latin typeface="Arial" panose="020B0604020202020204" pitchFamily="34" charset="0"/>
                <a:ea typeface="Cardo Bold"/>
                <a:cs typeface="Arial" panose="020B0604020202020204" pitchFamily="34" charset="0"/>
                <a:sym typeface="Cardo Bold"/>
              </a:rPr>
              <a:t>•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Identification: Used boxplots and statistical summaries.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Cleansing: Capped extreme values in price, area.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Result: More robust distributions for modeling.</a:t>
            </a:r>
          </a:p>
          <a:p>
            <a:pPr>
              <a:lnSpc>
                <a:spcPts val="5375"/>
              </a:lnSpc>
              <a:spcBef>
                <a:spcPct val="0"/>
              </a:spcBef>
            </a:pPr>
            <a:r>
              <a:rPr lang="en-US" sz="2400" b="1" spc="-111" dirty="0">
                <a:solidFill>
                  <a:srgbClr val="0D0D0D"/>
                </a:solidFill>
                <a:latin typeface="Arial" panose="020B0604020202020204" pitchFamily="34" charset="0"/>
                <a:ea typeface="Cardo Bold"/>
                <a:cs typeface="Arial" panose="020B0604020202020204" pitchFamily="34" charset="0"/>
                <a:sym typeface="Cardo Bold"/>
              </a:rPr>
              <a:t>`</a:t>
            </a:r>
          </a:p>
          <a:p>
            <a:pPr>
              <a:lnSpc>
                <a:spcPts val="5375"/>
              </a:lnSpc>
              <a:spcBef>
                <a:spcPct val="0"/>
              </a:spcBef>
            </a:pPr>
            <a:endParaRPr lang="en-US" sz="2400" b="1" spc="-111" dirty="0">
              <a:solidFill>
                <a:srgbClr val="0D0D0D"/>
              </a:solidFill>
              <a:latin typeface="Arial" panose="020B0604020202020204" pitchFamily="34" charset="0"/>
              <a:ea typeface="Cardo Bold"/>
              <a:cs typeface="Arial" panose="020B0604020202020204" pitchFamily="34" charset="0"/>
              <a:sym typeface="Cardo 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A91836-E9A1-C420-A650-6590C7760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028596"/>
            <a:ext cx="10808255" cy="32767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1E99FA-C47C-F8E3-39C6-4E827FE379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7663" y="4641238"/>
            <a:ext cx="6763137" cy="32196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B5A8E4-02DF-453C-06BE-AD97C0981F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061422"/>
            <a:ext cx="10106114" cy="316881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19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4267200" y="730893"/>
            <a:ext cx="12977878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spc="-150" dirty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HANDLING INVALID VALUES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66800" y="2095500"/>
            <a:ext cx="17930912" cy="2066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Examples: Properties with 0 bathrooms or negative/zero square footage.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Action: Removed or corrected these records.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Summary: Improved data validity for downstream steps.</a:t>
            </a:r>
          </a:p>
          <a:p>
            <a:pPr>
              <a:lnSpc>
                <a:spcPts val="5375"/>
              </a:lnSpc>
              <a:spcBef>
                <a:spcPct val="0"/>
              </a:spcBef>
            </a:pPr>
            <a:endParaRPr lang="en-US" sz="2400" b="1" spc="-111" dirty="0">
              <a:solidFill>
                <a:srgbClr val="0D0D0D"/>
              </a:solidFill>
              <a:latin typeface="Arial" panose="020B0604020202020204" pitchFamily="34" charset="0"/>
              <a:ea typeface="Cardo Bold"/>
              <a:cs typeface="Arial" panose="020B0604020202020204" pitchFamily="34" charset="0"/>
              <a:sym typeface="Cardo 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B82587-E578-4837-EC01-F73F54F02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476" y="4483430"/>
            <a:ext cx="3854648" cy="37974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06D254-1559-F2A0-C4A5-3695CEB9C5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4590032"/>
            <a:ext cx="5874052" cy="29020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7023A4-C617-89FD-7748-5CB3F3B12A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492356"/>
            <a:ext cx="3187864" cy="356888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3119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4850990" y="817490"/>
            <a:ext cx="9700854" cy="82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6000" spc="-140" dirty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STATISTICAL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7B0872-39EC-0C70-E1F1-56D8F430D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2892309"/>
            <a:ext cx="6388428" cy="4502381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65A7F743-C0B7-134F-C9FA-FF98C8DCE5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146" y="2709445"/>
            <a:ext cx="9700854" cy="3195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19025" rIns="0" bIns="119025" numCol="1" anchor="ctr" anchorCtr="0" compatLnSpc="1">
            <a:prstTxWarp prst="textNoShape">
              <a:avLst/>
            </a:prstTxWarp>
            <a:spAutoFit/>
          </a:bodyPr>
          <a:lstStyle/>
          <a:p>
            <a:pPr lvl="8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Tests Performed: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T-tests for differences in price by renovation status.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ANOVA for condition vs. price.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Chi-square for categorical relationships.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Findings: Significant factors influencing price include renovation, condition, and property size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kGroteskNeue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0500" y="1632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195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5105400" y="724249"/>
            <a:ext cx="13669584" cy="81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8"/>
              </a:lnSpc>
            </a:pPr>
            <a:r>
              <a:rPr lang="en-US" sz="6000" spc="-139" dirty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DESCRIPTIVE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32BE1D-12E3-22B5-F849-EE5CBB813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5829300"/>
            <a:ext cx="11049000" cy="2827667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32F41BC8-5E0D-CC28-A60F-F5D08863CC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7751" y="2126125"/>
            <a:ext cx="15557249" cy="3195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19025" rIns="0" bIns="119025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Tests Performed: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T-tests for differences in price by renovation status.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ANOVA for condition vs. price.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Chi-square for categorical relationships.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Findings: Significant factors influencing price include renovation, condition, and property size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kGroteskNeue"/>
              </a:rPr>
              <a:t>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117</TotalTime>
  <Words>583</Words>
  <Application>Microsoft Office PowerPoint</Application>
  <PresentationFormat>Custom</PresentationFormat>
  <Paragraphs>100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Cardo Bold</vt:lpstr>
      <vt:lpstr>fkGroteskNeue</vt:lpstr>
      <vt:lpstr>Cardo</vt:lpstr>
      <vt:lpstr>Gill Sans MT</vt:lpstr>
      <vt:lpstr>Wingdings</vt:lpstr>
      <vt:lpstr>Arial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HOUSING DATASET ANALYSIS USING PYTHON</dc:title>
  <dc:creator>Admin</dc:creator>
  <cp:lastModifiedBy>Kiran M</cp:lastModifiedBy>
  <cp:revision>12</cp:revision>
  <dcterms:created xsi:type="dcterms:W3CDTF">2006-08-16T00:00:00Z</dcterms:created>
  <dcterms:modified xsi:type="dcterms:W3CDTF">2025-07-20T18:21:02Z</dcterms:modified>
  <dc:identifier>DAGtq-gWgcg</dc:identifier>
</cp:coreProperties>
</file>